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handoutMasterIdLst>
    <p:handoutMasterId r:id="rId26"/>
  </p:handoutMasterIdLst>
  <p:sldIdLst>
    <p:sldId id="256" r:id="rId5"/>
    <p:sldId id="302" r:id="rId6"/>
    <p:sldId id="301" r:id="rId7"/>
    <p:sldId id="284" r:id="rId8"/>
    <p:sldId id="287" r:id="rId9"/>
    <p:sldId id="303" r:id="rId10"/>
    <p:sldId id="288" r:id="rId11"/>
    <p:sldId id="304" r:id="rId12"/>
    <p:sldId id="308" r:id="rId13"/>
    <p:sldId id="289" r:id="rId14"/>
    <p:sldId id="294" r:id="rId15"/>
    <p:sldId id="290" r:id="rId16"/>
    <p:sldId id="291" r:id="rId17"/>
    <p:sldId id="292" r:id="rId18"/>
    <p:sldId id="306" r:id="rId19"/>
    <p:sldId id="295" r:id="rId20"/>
    <p:sldId id="297" r:id="rId21"/>
    <p:sldId id="305" r:id="rId22"/>
    <p:sldId id="300" r:id="rId23"/>
    <p:sldId id="307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008AAD"/>
    <a:srgbClr val="17D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latin typeface="Cambria" panose="02040503050406030204" pitchFamily="18" charset="0"/>
              </a:rPr>
              <a:t>Percent of EL Students by Year</a:t>
            </a:r>
          </a:p>
          <a:p>
            <a:pPr>
              <a:defRPr/>
            </a:pPr>
            <a:r>
              <a:rPr lang="en-US" sz="2000" b="1" dirty="0">
                <a:latin typeface="Cambria" panose="02040503050406030204" pitchFamily="18" charset="0"/>
              </a:rPr>
              <a:t>WCSD and</a:t>
            </a:r>
            <a:r>
              <a:rPr lang="en-US" sz="2000" b="1" baseline="0" dirty="0">
                <a:latin typeface="Cambria" panose="02040503050406030204" pitchFamily="18" charset="0"/>
              </a:rPr>
              <a:t> State</a:t>
            </a:r>
            <a:endParaRPr lang="en-US" sz="2000" b="1" dirty="0"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916364702319425"/>
          <c:y val="1.7118694558007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18706869159121"/>
          <c:y val="0.17512077555274097"/>
          <c:w val="0.87910649869431712"/>
          <c:h val="0.5457350424953018"/>
        </c:manualLayout>
      </c:layout>
      <c:lineChart>
        <c:grouping val="standard"/>
        <c:varyColors val="0"/>
        <c:ser>
          <c:idx val="0"/>
          <c:order val="0"/>
          <c:tx>
            <c:strRef>
              <c:f>'EL Demographics'!$B$2</c:f>
              <c:strCache>
                <c:ptCount val="1"/>
                <c:pt idx="0">
                  <c:v>State</c:v>
                </c:pt>
              </c:strCache>
            </c:strRef>
          </c:tx>
          <c:spPr>
            <a:ln w="28575" cap="rnd">
              <a:solidFill>
                <a:schemeClr val="accent1">
                  <a:alpha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'EL Demographics'!$A$3:$A$14</c:f>
              <c:strCache>
                <c:ptCount val="12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  <c:pt idx="5">
                  <c:v>2008-2009</c:v>
                </c:pt>
                <c:pt idx="6">
                  <c:v>2009-2010</c:v>
                </c:pt>
                <c:pt idx="7">
                  <c:v>2010-2011</c:v>
                </c:pt>
                <c:pt idx="8">
                  <c:v>2011-2012</c:v>
                </c:pt>
                <c:pt idx="9">
                  <c:v>2012-2013</c:v>
                </c:pt>
                <c:pt idx="10">
                  <c:v>2013-2014</c:v>
                </c:pt>
                <c:pt idx="11">
                  <c:v>2014-2015</c:v>
                </c:pt>
              </c:strCache>
            </c:strRef>
          </c:cat>
          <c:val>
            <c:numRef>
              <c:f>'EL Demographics'!$B$3:$B$14</c:f>
              <c:numCache>
                <c:formatCode>0.0%</c:formatCode>
                <c:ptCount val="12"/>
                <c:pt idx="0">
                  <c:v>0.16700000000000001</c:v>
                </c:pt>
                <c:pt idx="1">
                  <c:v>0.18</c:v>
                </c:pt>
                <c:pt idx="2">
                  <c:v>0.155</c:v>
                </c:pt>
                <c:pt idx="3">
                  <c:v>0.16600000000000001</c:v>
                </c:pt>
                <c:pt idx="4">
                  <c:v>0.17599999999999999</c:v>
                </c:pt>
                <c:pt idx="5">
                  <c:v>0.18</c:v>
                </c:pt>
                <c:pt idx="6">
                  <c:v>0.16600000000000001</c:v>
                </c:pt>
                <c:pt idx="7">
                  <c:v>0.19900000000000001</c:v>
                </c:pt>
                <c:pt idx="8">
                  <c:v>0.159</c:v>
                </c:pt>
                <c:pt idx="9">
                  <c:v>0.14899999999999999</c:v>
                </c:pt>
                <c:pt idx="10">
                  <c:v>0.15</c:v>
                </c:pt>
                <c:pt idx="11">
                  <c:v>0.16300000000000001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DC6-4704-BF91-AA0F9A4D31B5}"/>
            </c:ext>
          </c:extLst>
        </c:ser>
        <c:ser>
          <c:idx val="1"/>
          <c:order val="1"/>
          <c:tx>
            <c:strRef>
              <c:f>'EL Demographics'!$C$2</c:f>
              <c:strCache>
                <c:ptCount val="1"/>
                <c:pt idx="0">
                  <c:v>Washoe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470196937590319E-2"/>
                  <c:y val="-3.211185688959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DC6-4704-BF91-AA0F9A4D31B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197327606776429E-2"/>
                  <c:y val="-3.7272347200051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DC6-4704-BF91-AA0F9A4D31B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2890442890442922E-2"/>
                  <c:y val="-4.7437532800065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DC6-4704-BF91-AA0F9A4D31B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75524475524479E-2"/>
                  <c:y val="-5.0825928000070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DC6-4704-BF91-AA0F9A4D31B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1025641025641095E-2"/>
                  <c:y val="-5.0825928000070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DC6-4704-BF91-AA0F9A4D31B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7296037296037365E-2"/>
                  <c:y val="-5.421432320007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DC6-4704-BF91-AA0F9A4D31B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7972027972027903E-2"/>
                  <c:y val="-5.0825928000070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DC6-4704-BF91-AA0F9A4D31B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6107226107226107E-2"/>
                  <c:y val="-4.0660742400056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DC6-4704-BF91-AA0F9A4D31B5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9836829836829972E-2"/>
                  <c:y val="-4.4049137600061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DC6-4704-BF91-AA0F9A4D31B5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6107226107226107E-2"/>
                  <c:y val="-4.4049137600061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DC6-4704-BF91-AA0F9A4D31B5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9836829836829837E-2"/>
                  <c:y val="-5.0825928000070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DC6-4704-BF91-AA0F9A4D31B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'EL Demographics'!$A$3:$A$14</c:f>
              <c:strCache>
                <c:ptCount val="12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  <c:pt idx="5">
                  <c:v>2008-2009</c:v>
                </c:pt>
                <c:pt idx="6">
                  <c:v>2009-2010</c:v>
                </c:pt>
                <c:pt idx="7">
                  <c:v>2010-2011</c:v>
                </c:pt>
                <c:pt idx="8">
                  <c:v>2011-2012</c:v>
                </c:pt>
                <c:pt idx="9">
                  <c:v>2012-2013</c:v>
                </c:pt>
                <c:pt idx="10">
                  <c:v>2013-2014</c:v>
                </c:pt>
                <c:pt idx="11">
                  <c:v>2014-2015</c:v>
                </c:pt>
              </c:strCache>
            </c:strRef>
          </c:cat>
          <c:val>
            <c:numRef>
              <c:f>'EL Demographics'!$C$3:$C$14</c:f>
              <c:numCache>
                <c:formatCode>0%</c:formatCode>
                <c:ptCount val="12"/>
                <c:pt idx="0">
                  <c:v>0.13</c:v>
                </c:pt>
                <c:pt idx="1">
                  <c:v>0.13900000000000001</c:v>
                </c:pt>
                <c:pt idx="2">
                  <c:v>0.14199999999999999</c:v>
                </c:pt>
                <c:pt idx="3">
                  <c:v>0.16200000000000001</c:v>
                </c:pt>
                <c:pt idx="4">
                  <c:v>0.16500000000000001</c:v>
                </c:pt>
                <c:pt idx="5">
                  <c:v>0.17599999999999999</c:v>
                </c:pt>
                <c:pt idx="6">
                  <c:v>0.18099999999999999</c:v>
                </c:pt>
                <c:pt idx="7">
                  <c:v>0.17399999999999999</c:v>
                </c:pt>
                <c:pt idx="8">
                  <c:v>0.16800000000000001</c:v>
                </c:pt>
                <c:pt idx="9">
                  <c:v>0.16400000000000001</c:v>
                </c:pt>
                <c:pt idx="10">
                  <c:v>0.159</c:v>
                </c:pt>
                <c:pt idx="11">
                  <c:v>0.16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2DC6-4704-BF91-AA0F9A4D3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8726584"/>
        <c:axId val="328726976"/>
      </c:lineChart>
      <c:catAx>
        <c:axId val="32872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28726976"/>
        <c:crosses val="autoZero"/>
        <c:auto val="1"/>
        <c:lblAlgn val="ctr"/>
        <c:lblOffset val="100"/>
        <c:noMultiLvlLbl val="0"/>
      </c:catAx>
      <c:valAx>
        <c:axId val="328726976"/>
        <c:scaling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2872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5619477270638"/>
          <c:y val="0.87422270942175362"/>
          <c:w val="0.23566724202684267"/>
          <c:h val="5.87884015784209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2600" b="1" dirty="0" smtClean="0">
                <a:latin typeface="Cambria" panose="02040503050406030204" pitchFamily="18" charset="0"/>
              </a:rPr>
              <a:t>Graduation </a:t>
            </a:r>
            <a:r>
              <a:rPr lang="en-US" sz="2600" b="1" dirty="0">
                <a:latin typeface="Cambria" panose="02040503050406030204" pitchFamily="18" charset="0"/>
              </a:rPr>
              <a:t>Rates by Student </a:t>
            </a:r>
            <a:r>
              <a:rPr lang="en-US" sz="2600" b="1" dirty="0" smtClean="0">
                <a:latin typeface="Cambria" panose="02040503050406030204" pitchFamily="18" charset="0"/>
              </a:rPr>
              <a:t>Population, </a:t>
            </a:r>
            <a:r>
              <a:rPr lang="en-US" sz="2600" b="1" i="0" u="none" strike="noStrike" baseline="0" dirty="0" smtClean="0">
                <a:effectLst/>
                <a:latin typeface="Cambria" panose="02040503050406030204" pitchFamily="18" charset="0"/>
              </a:rPr>
              <a:t>2014 through 2016 </a:t>
            </a:r>
            <a:endParaRPr lang="en-US" sz="2600" b="1" dirty="0"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612225765755399E-2"/>
          <c:y val="0.21745101705147729"/>
          <c:w val="0.96771088553416473"/>
          <c:h val="0.5869186350581930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Sheet1!$C$16</c:f>
              <c:strCache>
                <c:ptCount val="1"/>
                <c:pt idx="0">
                  <c:v>Class of 2014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4.1316897234298022E-3"/>
                  <c:y val="-4.0672587421457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D57-4B8F-99E4-68DCD25B4A0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Sheet1!$A$17:$A$18</c:f>
              <c:strCache>
                <c:ptCount val="2"/>
                <c:pt idx="0">
                  <c:v>Overall WCSD</c:v>
                </c:pt>
                <c:pt idx="1">
                  <c:v>English Learners</c:v>
                </c:pt>
              </c:strCache>
            </c:strRef>
          </c:cat>
          <c:val>
            <c:numRef>
              <c:f>Sheet1!$C$17:$C$18</c:f>
              <c:numCache>
                <c:formatCode>0%</c:formatCode>
                <c:ptCount val="2"/>
                <c:pt idx="0">
                  <c:v>0.73</c:v>
                </c:pt>
                <c:pt idx="1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57-4B8F-99E4-68DCD25B4A0B}"/>
            </c:ext>
          </c:extLst>
        </c:ser>
        <c:ser>
          <c:idx val="2"/>
          <c:order val="1"/>
          <c:tx>
            <c:strRef>
              <c:f>Sheet1!$D$16</c:f>
              <c:strCache>
                <c:ptCount val="1"/>
                <c:pt idx="0">
                  <c:v>Class of 2015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Sheet1!$A$17:$A$18</c:f>
              <c:strCache>
                <c:ptCount val="2"/>
                <c:pt idx="0">
                  <c:v>Overall WCSD</c:v>
                </c:pt>
                <c:pt idx="1">
                  <c:v>English Learners</c:v>
                </c:pt>
              </c:strCache>
            </c:strRef>
          </c:cat>
          <c:val>
            <c:numRef>
              <c:f>Sheet1!$D$17:$D$18</c:f>
              <c:numCache>
                <c:formatCode>0%</c:formatCode>
                <c:ptCount val="2"/>
                <c:pt idx="0">
                  <c:v>0.75</c:v>
                </c:pt>
                <c:pt idx="1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57-4B8F-99E4-68DCD25B4A0B}"/>
            </c:ext>
          </c:extLst>
        </c:ser>
        <c:ser>
          <c:idx val="3"/>
          <c:order val="2"/>
          <c:tx>
            <c:strRef>
              <c:f>Sheet1!$E$16</c:f>
              <c:strCache>
                <c:ptCount val="1"/>
                <c:pt idx="0">
                  <c:v>Class of 2016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Sheet1!$A$17:$A$18</c:f>
              <c:strCache>
                <c:ptCount val="2"/>
                <c:pt idx="0">
                  <c:v>Overall WCSD</c:v>
                </c:pt>
                <c:pt idx="1">
                  <c:v>English Learners</c:v>
                </c:pt>
              </c:strCache>
            </c:strRef>
          </c:cat>
          <c:val>
            <c:numRef>
              <c:f>Sheet1!$E$17:$E$18</c:f>
              <c:numCache>
                <c:formatCode>0%</c:formatCode>
                <c:ptCount val="2"/>
                <c:pt idx="0">
                  <c:v>0.77</c:v>
                </c:pt>
                <c:pt idx="1">
                  <c:v>0.31525423728813562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D57-4B8F-99E4-68DCD25B4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overlap val="-7"/>
        <c:axId val="451164600"/>
        <c:axId val="451164992"/>
      </c:barChart>
      <c:catAx>
        <c:axId val="451164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451164992"/>
        <c:crosses val="autoZero"/>
        <c:auto val="1"/>
        <c:lblAlgn val="ctr"/>
        <c:lblOffset val="100"/>
        <c:noMultiLvlLbl val="0"/>
      </c:catAx>
      <c:valAx>
        <c:axId val="4511649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51164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>
          <a:lumMod val="85000"/>
          <a:lumOff val="15000"/>
        </a:sysClr>
      </a:solidFill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ysClr val="windowText" lastClr="000000"/>
                </a:solidFill>
                <a:effectLst/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  <a:latin typeface="Cambria" panose="02040503050406030204" pitchFamily="18" charset="0"/>
              </a:rPr>
              <a:t>Exit Rate for Students</a:t>
            </a:r>
            <a:r>
              <a:rPr lang="en-US" baseline="0">
                <a:solidFill>
                  <a:sysClr val="windowText" lastClr="000000"/>
                </a:solidFill>
                <a:latin typeface="Cambria" panose="02040503050406030204" pitchFamily="18" charset="0"/>
              </a:rPr>
              <a:t> who Stayed K-12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ysClr val="windowText" lastClr="000000"/>
              </a:solidFill>
              <a:effectLst/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790424954841475E-2"/>
          <c:y val="0.16715296004666083"/>
          <c:w val="0.88492285338305754"/>
          <c:h val="0.5507093904928550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2731334408019993E-17"/>
                  <c:y val="6.89413823272090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462668816039986E-17"/>
                  <c:y val="5.18846602508019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68037328667249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3.68037328667249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925337632079971E-17"/>
                  <c:y val="-8.31000291630212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777777777777779E-3"/>
                  <c:y val="1.02085156022163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1.48381452318459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185067526415994E-16"/>
                  <c:y val="1.02085156022163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185067526415994E-16"/>
                  <c:y val="5.578885972586674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1.66265675123942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1.26275882181393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185067526415994E-16"/>
                  <c:y val="5.7232429279588497E-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0185067526415994E-16"/>
                  <c:y val="1.48381452318459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'Exit Grade Ns'!$F$2:$F$15</c:f>
              <c:strCache>
                <c:ptCount val="14"/>
                <c:pt idx="0">
                  <c:v>K</c:v>
                </c:pt>
                <c:pt idx="1">
                  <c:v>1st</c:v>
                </c:pt>
                <c:pt idx="2">
                  <c:v>2nd</c:v>
                </c:pt>
                <c:pt idx="3">
                  <c:v>3rd</c:v>
                </c:pt>
                <c:pt idx="4">
                  <c:v>4th</c:v>
                </c:pt>
                <c:pt idx="5">
                  <c:v>5th</c:v>
                </c:pt>
                <c:pt idx="6">
                  <c:v>6th</c:v>
                </c:pt>
                <c:pt idx="7">
                  <c:v>7th</c:v>
                </c:pt>
                <c:pt idx="8">
                  <c:v>8th</c:v>
                </c:pt>
                <c:pt idx="9">
                  <c:v>9th</c:v>
                </c:pt>
                <c:pt idx="10">
                  <c:v>10th</c:v>
                </c:pt>
                <c:pt idx="11">
                  <c:v>11th</c:v>
                </c:pt>
                <c:pt idx="12">
                  <c:v>12th</c:v>
                </c:pt>
                <c:pt idx="13">
                  <c:v>Did not exit</c:v>
                </c:pt>
              </c:strCache>
            </c:strRef>
          </c:cat>
          <c:val>
            <c:numRef>
              <c:f>'Exit Grade Ns'!$G$2:$G$15</c:f>
              <c:numCache>
                <c:formatCode>0%</c:formatCode>
                <c:ptCount val="14"/>
                <c:pt idx="0">
                  <c:v>1.3763644992880873E-2</c:v>
                </c:pt>
                <c:pt idx="1">
                  <c:v>2.1831988609397248E-2</c:v>
                </c:pt>
                <c:pt idx="2">
                  <c:v>8.5429520645467494E-2</c:v>
                </c:pt>
                <c:pt idx="3">
                  <c:v>0.24489795918367346</c:v>
                </c:pt>
                <c:pt idx="4">
                  <c:v>0.10061699098243949</c:v>
                </c:pt>
                <c:pt idx="5">
                  <c:v>0.12814428096820124</c:v>
                </c:pt>
                <c:pt idx="6">
                  <c:v>9.5870906502135742E-2</c:v>
                </c:pt>
                <c:pt idx="7">
                  <c:v>9.9667774086378738E-2</c:v>
                </c:pt>
                <c:pt idx="8">
                  <c:v>7.2140484100616992E-2</c:v>
                </c:pt>
                <c:pt idx="9">
                  <c:v>2.5628856193640248E-2</c:v>
                </c:pt>
                <c:pt idx="10">
                  <c:v>1.7560512577123873E-2</c:v>
                </c:pt>
                <c:pt idx="11">
                  <c:v>6.1699098243948739E-3</c:v>
                </c:pt>
                <c:pt idx="12">
                  <c:v>0.01</c:v>
                </c:pt>
                <c:pt idx="13">
                  <c:v>8.3531086853345995E-2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963-40AB-9774-586F46D7C5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90211632"/>
        <c:axId val="290212416"/>
      </c:barChart>
      <c:catAx>
        <c:axId val="29021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effectLst/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290212416"/>
        <c:crosses val="autoZero"/>
        <c:auto val="1"/>
        <c:lblAlgn val="ctr"/>
        <c:lblOffset val="100"/>
        <c:noMultiLvlLbl val="0"/>
      </c:catAx>
      <c:valAx>
        <c:axId val="2902124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021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latin typeface="Cambria" panose="02040503050406030204" pitchFamily="18" charset="0"/>
              </a:rPr>
              <a:t>EL Grad Rates by Exit Grade </a:t>
            </a:r>
          </a:p>
        </c:rich>
      </c:tx>
      <c:layout>
        <c:manualLayout>
          <c:xMode val="edge"/>
          <c:yMode val="edge"/>
          <c:x val="0.26494485618918201"/>
          <c:y val="1.94647201946472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24182319927267E-2"/>
          <c:y val="0.15114968293196926"/>
          <c:w val="0.9038063204155784"/>
          <c:h val="0.76059428702799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'Exit Grade w Overall Grad Rate '!$B$22</c:f>
              <c:strCache>
                <c:ptCount val="1"/>
                <c:pt idx="0">
                  <c:v>EL Grad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'Exit Grade w Overall Grad Rate '!$A$23:$A$36</c:f>
              <c:strCache>
                <c:ptCount val="14"/>
                <c:pt idx="0">
                  <c:v>K</c:v>
                </c:pt>
                <c:pt idx="1">
                  <c:v>1st</c:v>
                </c:pt>
                <c:pt idx="2">
                  <c:v>2nd</c:v>
                </c:pt>
                <c:pt idx="3">
                  <c:v>3rd</c:v>
                </c:pt>
                <c:pt idx="4">
                  <c:v>4th</c:v>
                </c:pt>
                <c:pt idx="5">
                  <c:v>5th</c:v>
                </c:pt>
                <c:pt idx="6">
                  <c:v>6th</c:v>
                </c:pt>
                <c:pt idx="7">
                  <c:v>7th</c:v>
                </c:pt>
                <c:pt idx="8">
                  <c:v>8th</c:v>
                </c:pt>
                <c:pt idx="9">
                  <c:v>9th</c:v>
                </c:pt>
                <c:pt idx="10">
                  <c:v>10th</c:v>
                </c:pt>
                <c:pt idx="11">
                  <c:v>11th</c:v>
                </c:pt>
                <c:pt idx="12">
                  <c:v>12th</c:v>
                </c:pt>
                <c:pt idx="13">
                  <c:v>Did not exit</c:v>
                </c:pt>
              </c:strCache>
            </c:strRef>
          </c:cat>
          <c:val>
            <c:numRef>
              <c:f>'Exit Grade w Overall Grad Rate '!$B$23:$B$36</c:f>
              <c:numCache>
                <c:formatCode>0%</c:formatCode>
                <c:ptCount val="14"/>
                <c:pt idx="0">
                  <c:v>0.86206896551724133</c:v>
                </c:pt>
                <c:pt idx="1">
                  <c:v>0.76086956521739135</c:v>
                </c:pt>
                <c:pt idx="2">
                  <c:v>0.83888888888888891</c:v>
                </c:pt>
                <c:pt idx="3">
                  <c:v>0.88759689922480622</c:v>
                </c:pt>
                <c:pt idx="4">
                  <c:v>0.84905660377358483</c:v>
                </c:pt>
                <c:pt idx="5">
                  <c:v>0.88518518518518519</c:v>
                </c:pt>
                <c:pt idx="6">
                  <c:v>0.76732673267326734</c:v>
                </c:pt>
                <c:pt idx="7">
                  <c:v>0.7</c:v>
                </c:pt>
                <c:pt idx="8">
                  <c:v>0.55263157894736847</c:v>
                </c:pt>
                <c:pt idx="9">
                  <c:v>0.48148148148148145</c:v>
                </c:pt>
                <c:pt idx="10">
                  <c:v>0.35135135135135137</c:v>
                </c:pt>
                <c:pt idx="11">
                  <c:v>0.38461538461538469</c:v>
                </c:pt>
                <c:pt idx="12">
                  <c:v>0.4</c:v>
                </c:pt>
                <c:pt idx="13">
                  <c:v>7.3863636363636367E-2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F6-4921-ADD7-D5A61CBCC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360760"/>
        <c:axId val="328361152"/>
      </c:barChart>
      <c:catAx>
        <c:axId val="328360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28361152"/>
        <c:crosses val="autoZero"/>
        <c:auto val="1"/>
        <c:lblAlgn val="ctr"/>
        <c:lblOffset val="100"/>
        <c:noMultiLvlLbl val="0"/>
      </c:catAx>
      <c:valAx>
        <c:axId val="32836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28360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latin typeface="Cambria" panose="02040503050406030204" pitchFamily="18" charset="0"/>
              </a:rPr>
              <a:t>Grad Rate by Exit Group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694027986095268E-2"/>
          <c:y val="0.11110539465343149"/>
          <c:w val="0.9118564461535309"/>
          <c:h val="0.77761032394680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 Exit Groups'!$B$9</c:f>
              <c:strCache>
                <c:ptCount val="1"/>
                <c:pt idx="0">
                  <c:v>Grad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'New Exit Groups'!$A$10:$A$14</c:f>
              <c:strCache>
                <c:ptCount val="5"/>
                <c:pt idx="0">
                  <c:v>Exited before 3rd grade</c:v>
                </c:pt>
                <c:pt idx="1">
                  <c:v>Exited in 3rd, 4th or 5th grade</c:v>
                </c:pt>
                <c:pt idx="2">
                  <c:v>Exited in 6th, 7th or 8th grade </c:v>
                </c:pt>
                <c:pt idx="3">
                  <c:v>Exited in high school</c:v>
                </c:pt>
                <c:pt idx="4">
                  <c:v>Never exited</c:v>
                </c:pt>
              </c:strCache>
            </c:strRef>
          </c:cat>
          <c:val>
            <c:numRef>
              <c:f>'New Exit Groups'!$B$10:$B$14</c:f>
              <c:numCache>
                <c:formatCode>0%</c:formatCode>
                <c:ptCount val="5"/>
                <c:pt idx="0">
                  <c:v>0.82745098039215681</c:v>
                </c:pt>
                <c:pt idx="1">
                  <c:v>0.87875751503006017</c:v>
                </c:pt>
                <c:pt idx="2">
                  <c:v>0.68439716312056742</c:v>
                </c:pt>
                <c:pt idx="3">
                  <c:v>0.42105263157894735</c:v>
                </c:pt>
                <c:pt idx="4">
                  <c:v>7.3863636363636367E-2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9E-42BE-B019-2B113CF49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3862464"/>
        <c:axId val="453862856"/>
      </c:barChart>
      <c:catAx>
        <c:axId val="45386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453862856"/>
        <c:crosses val="autoZero"/>
        <c:auto val="1"/>
        <c:lblAlgn val="ctr"/>
        <c:lblOffset val="100"/>
        <c:noMultiLvlLbl val="0"/>
      </c:catAx>
      <c:valAx>
        <c:axId val="4538628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45386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Drop Out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Sheet5!$A$2:$A$5</c:f>
              <c:strCache>
                <c:ptCount val="4"/>
                <c:pt idx="0">
                  <c:v>Exited Before 3rd Grade</c:v>
                </c:pt>
                <c:pt idx="1">
                  <c:v>Exited 3rd, 4th, or 5th Grade</c:v>
                </c:pt>
                <c:pt idx="2">
                  <c:v>Exited 6th, 7th, or 8th Grade</c:v>
                </c:pt>
                <c:pt idx="3">
                  <c:v>Exited in High School</c:v>
                </c:pt>
              </c:strCache>
            </c:strRef>
          </c:cat>
          <c:val>
            <c:numRef>
              <c:f>Sheet5!$B$2:$B$5</c:f>
              <c:numCache>
                <c:formatCode>0%</c:formatCode>
                <c:ptCount val="4"/>
                <c:pt idx="0">
                  <c:v>3.5000000000000003E-2</c:v>
                </c:pt>
                <c:pt idx="1">
                  <c:v>2.7E-2</c:v>
                </c:pt>
                <c:pt idx="2">
                  <c:v>0.06</c:v>
                </c:pt>
                <c:pt idx="3">
                  <c:v>7.9000000000000001E-2</c:v>
                </c:pt>
              </c:numCache>
            </c:numRef>
          </c:val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Not Graduate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Sheet5!$A$2:$A$5</c:f>
              <c:strCache>
                <c:ptCount val="4"/>
                <c:pt idx="0">
                  <c:v>Exited Before 3rd Grade</c:v>
                </c:pt>
                <c:pt idx="1">
                  <c:v>Exited 3rd, 4th, or 5th Grade</c:v>
                </c:pt>
                <c:pt idx="2">
                  <c:v>Exited 6th, 7th, or 8th Grade</c:v>
                </c:pt>
                <c:pt idx="3">
                  <c:v>Exited in High School</c:v>
                </c:pt>
              </c:strCache>
            </c:strRef>
          </c:cat>
          <c:val>
            <c:numRef>
              <c:f>Sheet5!$C$2:$C$5</c:f>
              <c:numCache>
                <c:formatCode>0%</c:formatCode>
                <c:ptCount val="4"/>
                <c:pt idx="0">
                  <c:v>0.13700000000000001</c:v>
                </c:pt>
                <c:pt idx="1">
                  <c:v>9.4E-2</c:v>
                </c:pt>
                <c:pt idx="2">
                  <c:v>0.255</c:v>
                </c:pt>
                <c:pt idx="3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Sheet5!$D$1</c:f>
              <c:strCache>
                <c:ptCount val="1"/>
                <c:pt idx="0">
                  <c:v>Standard Diploma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Sheet5!$A$2:$A$5</c:f>
              <c:strCache>
                <c:ptCount val="4"/>
                <c:pt idx="0">
                  <c:v>Exited Before 3rd Grade</c:v>
                </c:pt>
                <c:pt idx="1">
                  <c:v>Exited 3rd, 4th, or 5th Grade</c:v>
                </c:pt>
                <c:pt idx="2">
                  <c:v>Exited 6th, 7th, or 8th Grade</c:v>
                </c:pt>
                <c:pt idx="3">
                  <c:v>Exited in High School</c:v>
                </c:pt>
              </c:strCache>
            </c:strRef>
          </c:cat>
          <c:val>
            <c:numRef>
              <c:f>Sheet5!$D$2:$D$5</c:f>
              <c:numCache>
                <c:formatCode>0%</c:formatCode>
                <c:ptCount val="4"/>
                <c:pt idx="0">
                  <c:v>0.435</c:v>
                </c:pt>
                <c:pt idx="1">
                  <c:v>0.47499999999999998</c:v>
                </c:pt>
                <c:pt idx="2">
                  <c:v>0.53900000000000003</c:v>
                </c:pt>
                <c:pt idx="3">
                  <c:v>0.35099999999999998</c:v>
                </c:pt>
              </c:numCache>
            </c:numRef>
          </c:val>
        </c:ser>
        <c:ser>
          <c:idx val="3"/>
          <c:order val="3"/>
          <c:tx>
            <c:strRef>
              <c:f>Sheet5!$E$1</c:f>
              <c:strCache>
                <c:ptCount val="1"/>
                <c:pt idx="0">
                  <c:v>Advanced or Honors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Sheet5!$A$2:$A$5</c:f>
              <c:strCache>
                <c:ptCount val="4"/>
                <c:pt idx="0">
                  <c:v>Exited Before 3rd Grade</c:v>
                </c:pt>
                <c:pt idx="1">
                  <c:v>Exited 3rd, 4th, or 5th Grade</c:v>
                </c:pt>
                <c:pt idx="2">
                  <c:v>Exited 6th, 7th, or 8th Grade</c:v>
                </c:pt>
                <c:pt idx="3">
                  <c:v>Exited in High School</c:v>
                </c:pt>
              </c:strCache>
            </c:strRef>
          </c:cat>
          <c:val>
            <c:numRef>
              <c:f>Sheet5!$E$2:$E$5</c:f>
              <c:numCache>
                <c:formatCode>0%</c:formatCode>
                <c:ptCount val="4"/>
                <c:pt idx="0">
                  <c:v>0.39199999999999996</c:v>
                </c:pt>
                <c:pt idx="1">
                  <c:v>0.40399999999999997</c:v>
                </c:pt>
                <c:pt idx="2">
                  <c:v>0.14599999999999999</c:v>
                </c:pt>
                <c:pt idx="3">
                  <c:v>7.0999999999999994E-2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420792"/>
        <c:axId val="328421184"/>
      </c:barChart>
      <c:catAx>
        <c:axId val="328420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28421184"/>
        <c:crosses val="autoZero"/>
        <c:auto val="1"/>
        <c:lblAlgn val="ctr"/>
        <c:lblOffset val="100"/>
        <c:noMultiLvlLbl val="0"/>
      </c:catAx>
      <c:valAx>
        <c:axId val="32842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2842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ysClr val="windowText" lastClr="000000"/>
                </a:solidFill>
                <a:effectLst/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  <a:latin typeface="Cambria" panose="02040503050406030204" pitchFamily="18" charset="0"/>
              </a:rPr>
              <a:t>Exit Rate for Students</a:t>
            </a:r>
            <a:r>
              <a:rPr lang="en-US" baseline="0">
                <a:solidFill>
                  <a:sysClr val="windowText" lastClr="000000"/>
                </a:solidFill>
                <a:latin typeface="Cambria" panose="02040503050406030204" pitchFamily="18" charset="0"/>
              </a:rPr>
              <a:t> who Stayed K-12</a:t>
            </a:r>
            <a:endParaRPr lang="en-US">
              <a:solidFill>
                <a:sysClr val="windowText" lastClr="000000"/>
              </a:solidFill>
              <a:latin typeface="Cambria" panose="020405030504060302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ysClr val="windowText" lastClr="000000"/>
              </a:solidFill>
              <a:effectLst/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6790424954841475E-2"/>
          <c:y val="0.16715296004666083"/>
          <c:w val="0.88492285338305754"/>
          <c:h val="0.3981494581647675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2731334408019993E-17"/>
                  <c:y val="6.89413823272090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462668816039986E-17"/>
                  <c:y val="5.188466025080198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3.68037328667249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3.68037328667249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925337632079971E-17"/>
                  <c:y val="-8.31000291630212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777777777777779E-3"/>
                  <c:y val="1.02085156022163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1.48381452318459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185067526415994E-16"/>
                  <c:y val="1.02085156022163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185067526415994E-16"/>
                  <c:y val="5.578885972586674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1.66265675123942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1.26275882181393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185067526415994E-16"/>
                  <c:y val="5.7232429279588497E-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0185067526415994E-16"/>
                  <c:y val="1.48381452318459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963-40AB-9774-586F46D7C5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'Exit Grade Ns'!$F$2:$F$15</c:f>
              <c:strCache>
                <c:ptCount val="14"/>
                <c:pt idx="0">
                  <c:v>K</c:v>
                </c:pt>
                <c:pt idx="1">
                  <c:v>1st</c:v>
                </c:pt>
                <c:pt idx="2">
                  <c:v>2nd</c:v>
                </c:pt>
                <c:pt idx="3">
                  <c:v>3rd</c:v>
                </c:pt>
                <c:pt idx="4">
                  <c:v>4th</c:v>
                </c:pt>
                <c:pt idx="5">
                  <c:v>5th</c:v>
                </c:pt>
                <c:pt idx="6">
                  <c:v>6th</c:v>
                </c:pt>
                <c:pt idx="7">
                  <c:v>7th</c:v>
                </c:pt>
                <c:pt idx="8">
                  <c:v>8th</c:v>
                </c:pt>
                <c:pt idx="9">
                  <c:v>9th</c:v>
                </c:pt>
                <c:pt idx="10">
                  <c:v>10th</c:v>
                </c:pt>
                <c:pt idx="11">
                  <c:v>11th</c:v>
                </c:pt>
                <c:pt idx="12">
                  <c:v>12th</c:v>
                </c:pt>
                <c:pt idx="13">
                  <c:v>Did not exit</c:v>
                </c:pt>
              </c:strCache>
            </c:strRef>
          </c:cat>
          <c:val>
            <c:numRef>
              <c:f>'Exit Grade Ns'!$G$2:$G$15</c:f>
              <c:numCache>
                <c:formatCode>0%</c:formatCode>
                <c:ptCount val="14"/>
                <c:pt idx="0">
                  <c:v>1.3763644992880873E-2</c:v>
                </c:pt>
                <c:pt idx="1">
                  <c:v>2.1831988609397248E-2</c:v>
                </c:pt>
                <c:pt idx="2">
                  <c:v>8.5429520645467494E-2</c:v>
                </c:pt>
                <c:pt idx="3">
                  <c:v>0.24489795918367346</c:v>
                </c:pt>
                <c:pt idx="4">
                  <c:v>0.10061699098243949</c:v>
                </c:pt>
                <c:pt idx="5">
                  <c:v>0.12814428096820124</c:v>
                </c:pt>
                <c:pt idx="6">
                  <c:v>9.5870906502135742E-2</c:v>
                </c:pt>
                <c:pt idx="7">
                  <c:v>9.9667774086378738E-2</c:v>
                </c:pt>
                <c:pt idx="8">
                  <c:v>7.2140484100616992E-2</c:v>
                </c:pt>
                <c:pt idx="9">
                  <c:v>2.5628856193640248E-2</c:v>
                </c:pt>
                <c:pt idx="10">
                  <c:v>1.7560512577123873E-2</c:v>
                </c:pt>
                <c:pt idx="11">
                  <c:v>6.1699098243948739E-3</c:v>
                </c:pt>
                <c:pt idx="12">
                  <c:v>0.01</c:v>
                </c:pt>
                <c:pt idx="13">
                  <c:v>8.3531086853345995E-2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963-40AB-9774-586F46D7C5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28421968"/>
        <c:axId val="328422360"/>
      </c:barChart>
      <c:catAx>
        <c:axId val="32842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effectLst/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28422360"/>
        <c:crosses val="autoZero"/>
        <c:auto val="1"/>
        <c:lblAlgn val="ctr"/>
        <c:lblOffset val="100"/>
        <c:noMultiLvlLbl val="0"/>
      </c:catAx>
      <c:valAx>
        <c:axId val="3284223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2842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0.04918</cdr:x>
      <cdr:y>0.88021</cdr:y>
    </cdr:from>
    <cdr:to>
      <cdr:x>0.95371</cdr:x>
      <cdr:y>0.94965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889" y="2414588"/>
          <a:ext cx="446722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0.92505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3244905"/>
          <a:ext cx="7388028" cy="262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dirty="0">
              <a:latin typeface="Cambria" panose="02040503050406030204" pitchFamily="18" charset="0"/>
            </a:rPr>
            <a:t>n=             </a:t>
          </a:r>
          <a:r>
            <a:rPr lang="en-US" dirty="0" smtClean="0">
              <a:latin typeface="Cambria" panose="02040503050406030204" pitchFamily="18" charset="0"/>
            </a:rPr>
            <a:t>      </a:t>
          </a:r>
          <a:r>
            <a:rPr lang="en-US" dirty="0">
              <a:latin typeface="Cambria" panose="02040503050406030204" pitchFamily="18" charset="0"/>
            </a:rPr>
            <a:t>29    </a:t>
          </a:r>
          <a:r>
            <a:rPr lang="en-US" baseline="0" dirty="0">
              <a:latin typeface="Cambria" panose="02040503050406030204" pitchFamily="18" charset="0"/>
            </a:rPr>
            <a:t> </a:t>
          </a:r>
          <a:r>
            <a:rPr lang="en-US" dirty="0">
              <a:latin typeface="Cambria" panose="02040503050406030204" pitchFamily="18" charset="0"/>
            </a:rPr>
            <a:t>  </a:t>
          </a:r>
          <a:r>
            <a:rPr lang="en-US" dirty="0" smtClean="0">
              <a:latin typeface="Cambria" panose="02040503050406030204" pitchFamily="18" charset="0"/>
            </a:rPr>
            <a:t>  46        </a:t>
          </a:r>
          <a:r>
            <a:rPr lang="en-US" dirty="0">
              <a:latin typeface="Cambria" panose="02040503050406030204" pitchFamily="18" charset="0"/>
            </a:rPr>
            <a:t>180      </a:t>
          </a:r>
          <a:r>
            <a:rPr lang="en-US" dirty="0" smtClean="0">
              <a:latin typeface="Cambria" panose="02040503050406030204" pitchFamily="18" charset="0"/>
            </a:rPr>
            <a:t>    516       212        270       202         210      152          54      </a:t>
          </a:r>
          <a:r>
            <a:rPr lang="en-US" baseline="0" dirty="0" smtClean="0">
              <a:latin typeface="Cambria" panose="02040503050406030204" pitchFamily="18" charset="0"/>
            </a:rPr>
            <a:t>    37           13          10         176</a:t>
          </a:r>
          <a:endParaRPr lang="en-US" dirty="0">
            <a:latin typeface="Cambria" panose="020405030504060302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0.06988</cdr:x>
      <cdr:y>0.32555</cdr:y>
    </cdr:from>
    <cdr:to>
      <cdr:x>1</cdr:x>
      <cdr:y>0.32815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43821" y="1699283"/>
          <a:ext cx="7238104" cy="13552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6">
              <a:lumMod val="50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0.62224</cdr:x>
      <cdr:y>0.2514</cdr:y>
    </cdr:from>
    <cdr:to>
      <cdr:x>0.98638</cdr:x>
      <cdr:y>0.31162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42225" y="1312233"/>
          <a:ext cx="2833704" cy="3143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5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chemeClr val="bg1"/>
              </a:solidFill>
            </a:rPr>
            <a:t>2016 </a:t>
          </a:r>
          <a:r>
            <a:rPr lang="en-US" sz="1200" dirty="0">
              <a:solidFill>
                <a:schemeClr val="bg1"/>
              </a:solidFill>
            </a:rPr>
            <a:t>Overall Grad Rate</a:t>
          </a:r>
          <a:r>
            <a:rPr lang="en-US" sz="1200" baseline="0" dirty="0">
              <a:solidFill>
                <a:schemeClr val="bg1"/>
              </a:solidFill>
            </a:rPr>
            <a:t> </a:t>
          </a:r>
          <a:r>
            <a:rPr lang="en-US" sz="1200" baseline="0" dirty="0" smtClean="0">
              <a:solidFill>
                <a:schemeClr val="bg1"/>
              </a:solidFill>
            </a:rPr>
            <a:t>77% </a:t>
          </a:r>
          <a:r>
            <a:rPr lang="en-US" sz="1200" baseline="0" dirty="0">
              <a:solidFill>
                <a:schemeClr val="bg1"/>
              </a:solidFill>
            </a:rPr>
            <a:t>(all students)</a:t>
          </a:r>
          <a:endParaRPr lang="en-US" sz="1200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absSizeAnchor xmlns:cdr="http://schemas.openxmlformats.org/drawingml/2006/chartDrawing">
    <cdr:from>
      <cdr:x>0.07651</cdr:x>
      <cdr:y>0.29792</cdr:y>
    </cdr:from>
    <cdr:ext cx="7452279" cy="7150"/>
    <cdr:cxnSp macro="">
      <cdr:nvCxnSpPr>
        <cdr:cNvPr id="5" name="Straight Connector 4"/>
        <cdr:cNvCxnSpPr/>
      </cdr:nvCxnSpPr>
      <cdr:spPr>
        <a:xfrm xmlns:a="http://schemas.openxmlformats.org/drawingml/2006/main">
          <a:off x="649734" y="1638770"/>
          <a:ext cx="7452279" cy="715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accent6">
              <a:lumMod val="50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absSizeAnchor>
  <cdr:relSizeAnchor xmlns:cdr="http://schemas.openxmlformats.org/drawingml/2006/chartDrawing">
    <cdr:from>
      <cdr:x>0.56478</cdr:x>
      <cdr:y>0.21064</cdr:y>
    </cdr:from>
    <cdr:to>
      <cdr:x>0.89619</cdr:x>
      <cdr:y>0.26811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796477" y="1158665"/>
          <a:ext cx="2814581" cy="31612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5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chemeClr val="bg1"/>
              </a:solidFill>
            </a:rPr>
            <a:t>2016 </a:t>
          </a:r>
          <a:r>
            <a:rPr lang="en-US" sz="1200" dirty="0">
              <a:solidFill>
                <a:schemeClr val="bg1"/>
              </a:solidFill>
            </a:rPr>
            <a:t>Overall Grad Rate </a:t>
          </a:r>
          <a:r>
            <a:rPr lang="en-US" sz="1200" dirty="0" smtClean="0">
              <a:solidFill>
                <a:schemeClr val="bg1"/>
              </a:solidFill>
            </a:rPr>
            <a:t>77% </a:t>
          </a:r>
          <a:r>
            <a:rPr lang="en-US" sz="1200" dirty="0">
              <a:solidFill>
                <a:schemeClr val="bg1"/>
              </a:solidFill>
            </a:rPr>
            <a:t>(all students)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0.04918</cdr:x>
      <cdr:y>0.88021</cdr:y>
    </cdr:from>
    <cdr:to>
      <cdr:x>0.95371</cdr:x>
      <cdr:y>0.94965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889" y="2414588"/>
          <a:ext cx="446722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0.83929</cdr:y>
    </cdr:from>
    <cdr:to>
      <cdr:x>1</cdr:x>
      <cdr:y>0.91424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2084037"/>
          <a:ext cx="5793287" cy="186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dirty="0">
              <a:latin typeface="Cambria" panose="02040503050406030204" pitchFamily="18" charset="0"/>
            </a:rPr>
            <a:t>n=         </a:t>
          </a:r>
          <a:r>
            <a:rPr lang="en-US" dirty="0" smtClean="0">
              <a:latin typeface="Cambria" panose="02040503050406030204" pitchFamily="18" charset="0"/>
            </a:rPr>
            <a:t>   </a:t>
          </a:r>
          <a:r>
            <a:rPr lang="en-US" dirty="0">
              <a:latin typeface="Cambria" panose="02040503050406030204" pitchFamily="18" charset="0"/>
            </a:rPr>
            <a:t>29   </a:t>
          </a:r>
          <a:r>
            <a:rPr lang="en-US" dirty="0" smtClean="0">
              <a:latin typeface="Cambria" panose="02040503050406030204" pitchFamily="18" charset="0"/>
            </a:rPr>
            <a:t>   46      180     516    212    270    202     210     152      54      </a:t>
          </a:r>
          <a:r>
            <a:rPr lang="en-US" baseline="0" dirty="0" smtClean="0">
              <a:latin typeface="Cambria" panose="02040503050406030204" pitchFamily="18" charset="0"/>
            </a:rPr>
            <a:t>37       13        10     176</a:t>
          </a:r>
          <a:endParaRPr lang="en-US" dirty="0">
            <a:latin typeface="Cambria" panose="02040503050406030204" pitchFamily="18" charset="0"/>
          </a:endParaRPr>
        </a:p>
      </cdr:txBody>
    </cdr:sp>
  </cdr:relSizeAnchor>
  <cdr:relSizeAnchor xmlns:cdr="http://schemas.openxmlformats.org/drawingml/2006/chartDrawing">
    <cdr:from>
      <cdr:x>0.8973</cdr:x>
      <cdr:y>0.76677</cdr:y>
    </cdr:from>
    <cdr:to>
      <cdr:x>0.98162</cdr:x>
      <cdr:y>1</cdr:y>
    </cdr:to>
    <cdr:sp macro="" textlink="">
      <cdr:nvSpPr>
        <cdr:cNvPr id="5" name="Oval 4"/>
        <cdr:cNvSpPr/>
      </cdr:nvSpPr>
      <cdr:spPr>
        <a:xfrm xmlns:a="http://schemas.openxmlformats.org/drawingml/2006/main">
          <a:off x="5198300" y="1903956"/>
          <a:ext cx="488515" cy="57913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2225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039A8-FBFF-4F32-98C6-71C6AF7C33CF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94948-ED24-4036-A821-1F4CD121A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5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451BF-844D-4D2D-BEC3-60C2DBE0582C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94FFD-4E03-4798-A34C-99199157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0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4FFD-4E03-4798-A34C-9919915734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67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4FFD-4E03-4798-A34C-9919915734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0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4FFD-4E03-4798-A34C-9919915734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8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4FFD-4E03-4798-A34C-9919915734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26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4FFD-4E03-4798-A34C-9919915734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40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4FFD-4E03-4798-A34C-9919915734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1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Session</a:t>
            </a:r>
            <a:r>
              <a:rPr lang="en-US" baseline="0" dirty="0" smtClean="0"/>
              <a:t> goals will depend on focus of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241E5-6D5B-4474-AB6E-B751CF93706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57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4FFD-4E03-4798-A34C-9919915734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9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4FFD-4E03-4798-A34C-9919915734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4FFD-4E03-4798-A34C-9919915734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9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4FFD-4E03-4798-A34C-9919915734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93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4FFD-4E03-4798-A34C-9919915734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93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4FFD-4E03-4798-A34C-9919915734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94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94FFD-4E03-4798-A34C-9919915734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1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582F-9601-42B3-BF96-33BDAC6DA74D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EBDD-905E-4F0A-8D1E-55E167821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9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582F-9601-42B3-BF96-33BDAC6DA74D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EBDD-905E-4F0A-8D1E-55E167821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5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582F-9601-42B3-BF96-33BDAC6DA74D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EBDD-905E-4F0A-8D1E-55E167821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38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582F-9601-42B3-BF96-33BDAC6DA74D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EBDD-905E-4F0A-8D1E-55E167821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6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582F-9601-42B3-BF96-33BDAC6DA74D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EBDD-905E-4F0A-8D1E-55E167821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9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582F-9601-42B3-BF96-33BDAC6DA74D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EBDD-905E-4F0A-8D1E-55E167821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1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582F-9601-42B3-BF96-33BDAC6DA74D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EBDD-905E-4F0A-8D1E-55E167821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33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582F-9601-42B3-BF96-33BDAC6DA74D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EBDD-905E-4F0A-8D1E-55E167821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0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582F-9601-42B3-BF96-33BDAC6DA74D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EBDD-905E-4F0A-8D1E-55E167821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9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582F-9601-42B3-BF96-33BDAC6DA74D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EBDD-905E-4F0A-8D1E-55E167821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6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582F-9601-42B3-BF96-33BDAC6DA74D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EBDD-905E-4F0A-8D1E-55E167821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9582F-9601-42B3-BF96-33BDAC6DA74D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FEBDD-905E-4F0A-8D1E-55E167821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9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9582F-9601-42B3-BF96-33BDAC6DA74D}" type="datetimeFigureOut">
              <a:rPr lang="en-US" smtClean="0"/>
              <a:t>10/10/2016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FEBDD-905E-4F0A-8D1E-55E167821E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Powerpoint-TemplateRevFINAL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3"/>
          <a:stretch/>
        </p:blipFill>
        <p:spPr>
          <a:xfrm>
            <a:off x="0" y="571500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054" y="152096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ambria" panose="02040503050406030204" pitchFamily="18" charset="0"/>
              </a:rPr>
              <a:t>English Learner Students in WCSD</a:t>
            </a:r>
            <a:endParaRPr lang="en-US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17908" y="4630064"/>
            <a:ext cx="6400800" cy="161298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Joshua B. Padilla</a:t>
            </a: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Jan Hall</a:t>
            </a:r>
          </a:p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Office of Accountability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374" y="2030717"/>
            <a:ext cx="3493848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163"/>
            <a:ext cx="8229600" cy="16794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We conducted an analysis on the 2,107 EL students who are continuously enrolled since Kindergarten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767" y="3506132"/>
            <a:ext cx="7772400" cy="3006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For students who have been in the WCSD since Kindergarten, how does time of exit relate to their educational success?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ELs who were with us from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K-12.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Success will be determined by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graduation.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321" y="1848585"/>
            <a:ext cx="2097993" cy="157349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845607" y="2409914"/>
            <a:ext cx="1384419" cy="2820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319" y="1848585"/>
            <a:ext cx="2336919" cy="157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Talking Points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3117"/>
            <a:ext cx="5225753" cy="242486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 smtClean="0">
                <a:latin typeface="Cambria" panose="02040503050406030204" pitchFamily="18" charset="0"/>
              </a:rPr>
              <a:t>As we follow these students who were continuously enrolled, and stayed with us throughout their education, quickly think about what you expect to see</a:t>
            </a:r>
            <a:r>
              <a:rPr lang="en-US" sz="28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610" y="1561253"/>
            <a:ext cx="2374440" cy="29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5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when does this group of kids exit?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964131"/>
              </p:ext>
            </p:extLst>
          </p:nvPr>
        </p:nvGraphicFramePr>
        <p:xfrm>
          <a:off x="898216" y="1399923"/>
          <a:ext cx="7388028" cy="3507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8216" y="5182536"/>
            <a:ext cx="720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Point-</a:t>
            </a:r>
            <a:r>
              <a:rPr lang="en-US" sz="1400" dirty="0" err="1" smtClean="0"/>
              <a:t>biserial</a:t>
            </a:r>
            <a:r>
              <a:rPr lang="en-US" sz="1400" dirty="0" smtClean="0"/>
              <a:t> correlation coefficient, </a:t>
            </a:r>
            <a:r>
              <a:rPr lang="en-US" sz="1400" dirty="0" err="1" smtClean="0"/>
              <a:t>r</a:t>
            </a:r>
            <a:r>
              <a:rPr lang="en-US" sz="1000" dirty="0" err="1" smtClean="0"/>
              <a:t>pb</a:t>
            </a:r>
            <a:r>
              <a:rPr lang="en-US" sz="1000" dirty="0" smtClean="0"/>
              <a:t> </a:t>
            </a:r>
            <a:r>
              <a:rPr lang="en-US" dirty="0" smtClean="0"/>
              <a:t>= -</a:t>
            </a:r>
            <a:r>
              <a:rPr lang="en-US" sz="1400" dirty="0" smtClean="0"/>
              <a:t>494, which is statistically significant </a:t>
            </a:r>
            <a:r>
              <a:rPr lang="en-US" sz="1400" dirty="0"/>
              <a:t>(</a:t>
            </a:r>
            <a:r>
              <a:rPr lang="en-US" sz="1400" dirty="0" smtClean="0"/>
              <a:t>p= .023)</a:t>
            </a:r>
          </a:p>
        </p:txBody>
      </p:sp>
    </p:spTree>
    <p:extLst>
      <p:ext uri="{BB962C8B-B14F-4D97-AF65-F5344CB8AC3E}">
        <p14:creationId xmlns:p14="http://schemas.microsoft.com/office/powerpoint/2010/main" val="20988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193992"/>
              </p:ext>
            </p:extLst>
          </p:nvPr>
        </p:nvGraphicFramePr>
        <p:xfrm>
          <a:off x="618407" y="343161"/>
          <a:ext cx="7781925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14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693909"/>
              </p:ext>
            </p:extLst>
          </p:nvPr>
        </p:nvGraphicFramePr>
        <p:xfrm>
          <a:off x="375781" y="0"/>
          <a:ext cx="8492646" cy="550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56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Talking Points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018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What do we see?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How does this data relate to our earlier thoughts?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Are there any surprises?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962" y="4096011"/>
            <a:ext cx="2448838" cy="1730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923" y="3836356"/>
            <a:ext cx="2117421" cy="199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99898"/>
            <a:ext cx="8686800" cy="100301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What Else Does the Graduation Data Tell Us?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0512"/>
            <a:ext cx="8229600" cy="3097060"/>
          </a:xfrm>
        </p:spPr>
        <p:txBody>
          <a:bodyPr/>
          <a:lstStyle/>
          <a:p>
            <a:r>
              <a:rPr lang="en-US" sz="2800" b="1" dirty="0" smtClean="0"/>
              <a:t>Cohort Outcomes by EL Exit Group</a:t>
            </a:r>
          </a:p>
          <a:p>
            <a:pPr lvl="1"/>
            <a:r>
              <a:rPr lang="en-US" sz="2600" dirty="0" smtClean="0"/>
              <a:t>Advanced and Honors Diploma</a:t>
            </a:r>
          </a:p>
          <a:p>
            <a:pPr lvl="1"/>
            <a:r>
              <a:rPr lang="en-US" sz="2600" dirty="0" smtClean="0"/>
              <a:t>Drop Out/Vanished Students</a:t>
            </a:r>
          </a:p>
          <a:p>
            <a:endParaRPr lang="en-US" dirty="0"/>
          </a:p>
          <a:p>
            <a:r>
              <a:rPr lang="en-US" sz="2800" b="1" dirty="0" smtClean="0"/>
              <a:t>Relationship between IEP and exiting EL services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961" y="1850720"/>
            <a:ext cx="2769557" cy="184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660" y="4470226"/>
            <a:ext cx="3395858" cy="15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54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Cohort Outcomes by EL Exit Category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859453"/>
              </p:ext>
            </p:extLst>
          </p:nvPr>
        </p:nvGraphicFramePr>
        <p:xfrm>
          <a:off x="457199" y="1417638"/>
          <a:ext cx="8361123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5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909762"/>
              </p:ext>
            </p:extLst>
          </p:nvPr>
        </p:nvGraphicFramePr>
        <p:xfrm>
          <a:off x="0" y="0"/>
          <a:ext cx="5793287" cy="248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045723"/>
              </p:ext>
            </p:extLst>
          </p:nvPr>
        </p:nvGraphicFramePr>
        <p:xfrm>
          <a:off x="5686816" y="2483086"/>
          <a:ext cx="3457184" cy="3522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088"/>
                <a:gridCol w="757889"/>
                <a:gridCol w="823793"/>
                <a:gridCol w="741414"/>
              </a:tblGrid>
              <a:tr h="190500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EL Exits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Students with IEP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Percent of ELs Exiting with IEP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Kindergarten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First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Second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Third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Fourth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Fifth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Sixth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Seventh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14%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Eighth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Ninth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Tenth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Eleventh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Twelfth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7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Did not exit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176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140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80%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602" y="2483086"/>
            <a:ext cx="523330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Approximately 80% of EL students who were continuously enrolled from Kindergarten and never exited services also had an Individualized Education Plan. </a:t>
            </a:r>
          </a:p>
          <a:p>
            <a:pPr marL="287338" indent="-112713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- Of the overall EL sample who had IEPs, 49% (n=140 of 285) never exited. 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 flipH="1">
            <a:off x="5294261" y="2645462"/>
            <a:ext cx="292347" cy="3360350"/>
          </a:xfrm>
          <a:prstGeom prst="bent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31" y="162969"/>
            <a:ext cx="2952305" cy="21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Talking Points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8018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What do we see?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How does this data relate to our earlier thoughts?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Are there any surprises?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962" y="4096011"/>
            <a:ext cx="2448838" cy="1730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923" y="3836356"/>
            <a:ext cx="2117421" cy="199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013042"/>
          </a:xfrm>
        </p:spPr>
        <p:txBody>
          <a:bodyPr>
            <a:normAutofit/>
          </a:bodyPr>
          <a:lstStyle/>
          <a:p>
            <a:pPr algn="l"/>
            <a:r>
              <a:rPr lang="en-US" sz="40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Session Goals</a:t>
            </a:r>
            <a:endParaRPr lang="en-US" sz="4000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7342"/>
            <a:ext cx="8026400" cy="1111250"/>
          </a:xfrm>
        </p:spPr>
        <p:txBody>
          <a:bodyPr>
            <a:noAutofit/>
          </a:bodyPr>
          <a:lstStyle/>
          <a:p>
            <a:pPr marL="463550" indent="-463550">
              <a:buClr>
                <a:schemeClr val="accent5">
                  <a:lumMod val="75000"/>
                </a:schemeClr>
              </a:buClr>
              <a:buNone/>
            </a:pPr>
            <a:r>
              <a:rPr lang="en-US" sz="2800" b="1" dirty="0" smtClean="0">
                <a:latin typeface="Cambria" panose="02040503050406030204" pitchFamily="18" charset="0"/>
              </a:rPr>
              <a:t>1. Review</a:t>
            </a:r>
            <a:r>
              <a:rPr lang="en-US" sz="2800" dirty="0" smtClean="0">
                <a:latin typeface="Cambria" panose="02040503050406030204" pitchFamily="18" charset="0"/>
              </a:rPr>
              <a:t> data regarding the EL student population in WCSD.</a:t>
            </a:r>
          </a:p>
          <a:p>
            <a:pPr marL="514350" indent="-514350">
              <a:buClr>
                <a:schemeClr val="accent5">
                  <a:lumMod val="75000"/>
                </a:schemeClr>
              </a:buClr>
              <a:buFont typeface="+mj-lt"/>
              <a:buAutoNum type="arabicPeriod"/>
            </a:pPr>
            <a:endParaRPr lang="en-US" sz="4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2140384"/>
            <a:ext cx="4762500" cy="3458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spcAft>
                <a:spcPts val="600"/>
              </a:spcAft>
              <a:buClr>
                <a:srgbClr val="4BACC6">
                  <a:lumMod val="75000"/>
                </a:srgbClr>
              </a:buClr>
              <a:buNone/>
            </a:pPr>
            <a:r>
              <a:rPr lang="en-US" sz="2800" b="1" dirty="0" smtClean="0">
                <a:latin typeface="Cambria" panose="02040503050406030204" pitchFamily="18" charset="0"/>
              </a:rPr>
              <a:t>2. Learn</a:t>
            </a:r>
            <a:r>
              <a:rPr lang="en-US" sz="2800" dirty="0" smtClean="0">
                <a:latin typeface="Cambria" panose="02040503050406030204" pitchFamily="18" charset="0"/>
              </a:rPr>
              <a:t> about how grade in which students exit EL services is related to students outcomes.</a:t>
            </a:r>
          </a:p>
          <a:p>
            <a:pPr marL="400050" indent="-400050">
              <a:buClr>
                <a:srgbClr val="4BACC6">
                  <a:lumMod val="75000"/>
                </a:srgbClr>
              </a:buClr>
              <a:buNone/>
            </a:pPr>
            <a:r>
              <a:rPr lang="en-US" sz="2800" b="1" dirty="0" smtClean="0">
                <a:latin typeface="Cambria" panose="02040503050406030204" pitchFamily="18" charset="0"/>
              </a:rPr>
              <a:t>3. Discuss </a:t>
            </a:r>
            <a:r>
              <a:rPr lang="en-US" sz="2800" dirty="0" smtClean="0">
                <a:latin typeface="Cambria" panose="02040503050406030204" pitchFamily="18" charset="0"/>
              </a:rPr>
              <a:t>how the data informs our perceptions of EL students capabilities.</a:t>
            </a:r>
          </a:p>
          <a:p>
            <a:pPr marL="0" indent="0">
              <a:buClr>
                <a:srgbClr val="4BACC6">
                  <a:lumMod val="75000"/>
                </a:srgbClr>
              </a:buClr>
              <a:buNone/>
            </a:pPr>
            <a:r>
              <a:rPr lang="en-US" dirty="0" smtClean="0"/>
              <a:t> </a:t>
            </a:r>
            <a:endParaRPr lang="en-US" sz="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3488498"/>
            <a:ext cx="2857500" cy="240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658" y="4620729"/>
            <a:ext cx="7384093" cy="6544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 you for your time and discussion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73" y="1601036"/>
            <a:ext cx="5749447" cy="277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7335"/>
            <a:ext cx="455581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ELs in WCSD?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73" y="1456566"/>
            <a:ext cx="5584059" cy="368996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Currently this year (2016-17 school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y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ear):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16% </a:t>
            </a:r>
            <a:r>
              <a:rPr lang="en-US" sz="2400" dirty="0" smtClean="0"/>
              <a:t>of WCSD students are classified as EL</a:t>
            </a:r>
          </a:p>
          <a:p>
            <a:pPr lvl="1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90% </a:t>
            </a:r>
            <a:r>
              <a:rPr lang="en-US" sz="2400" dirty="0" smtClean="0"/>
              <a:t>speak Spanish,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10% </a:t>
            </a:r>
            <a:r>
              <a:rPr lang="en-US" sz="2400" dirty="0" smtClean="0"/>
              <a:t>speak other Languages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71% </a:t>
            </a:r>
            <a:r>
              <a:rPr lang="en-US" sz="2400" dirty="0" smtClean="0"/>
              <a:t>were born in Washoe County</a:t>
            </a:r>
          </a:p>
          <a:p>
            <a:pPr lvl="1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88%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were born in the U.S.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332" y="117336"/>
            <a:ext cx="5945363" cy="61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4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27" y="262579"/>
            <a:ext cx="8229600" cy="75249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The proportion of EL students in WCSD has increased over the last 10 years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404748"/>
              </p:ext>
            </p:extLst>
          </p:nvPr>
        </p:nvGraphicFramePr>
        <p:xfrm>
          <a:off x="137786" y="1203551"/>
          <a:ext cx="8855902" cy="530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872" y="6234895"/>
            <a:ext cx="89328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Cambria" panose="02040503050406030204" pitchFamily="18" charset="0"/>
              </a:rPr>
              <a:t>WCSD n=     8,126      8,591      9,107      10,537      10,505     11,156      11,299      10,831   10,452    10,259     10,028    10,114    </a:t>
            </a:r>
            <a:endParaRPr lang="en-US" sz="13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3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2" y="237060"/>
            <a:ext cx="8956110" cy="80681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EL Population is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lways Flowing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936" y="1380060"/>
            <a:ext cx="8505173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 students vary when they </a:t>
            </a:r>
            <a:r>
              <a:rPr lang="en-US" sz="2800" i="1" dirty="0" smtClean="0"/>
              <a:t>enter </a:t>
            </a:r>
            <a:r>
              <a:rPr lang="en-US" sz="2800" dirty="0" smtClean="0"/>
              <a:t>and</a:t>
            </a:r>
            <a:r>
              <a:rPr lang="en-US" sz="2800" i="1" dirty="0" smtClean="0"/>
              <a:t> exit </a:t>
            </a:r>
            <a:r>
              <a:rPr lang="en-US" sz="2800" dirty="0" smtClean="0"/>
              <a:t>services.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The federal govt., state govt., and WCSD operationalize EL students as only those who are currently receiving services.</a:t>
            </a:r>
          </a:p>
          <a:p>
            <a:pPr lvl="1"/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creates a caveat when reporting data on EL students.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1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9481"/>
            <a:ext cx="8229600" cy="689866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Data Reporting of EL Student Graduation Rates</a:t>
            </a:r>
            <a:endParaRPr lang="en-US" sz="3200" dirty="0">
              <a:latin typeface="Cambria" panose="02040503050406030204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672436"/>
              </p:ext>
            </p:extLst>
          </p:nvPr>
        </p:nvGraphicFramePr>
        <p:xfrm>
          <a:off x="688933" y="1002083"/>
          <a:ext cx="7750582" cy="485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070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17" y="408876"/>
            <a:ext cx="8692009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Reporting on current students receiving EL services only provides part of the picture.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17" y="4349237"/>
            <a:ext cx="8854848" cy="233388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often asked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students who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exit.</a:t>
            </a:r>
            <a:endParaRPr 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buNone/>
            </a:pP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How do students who exit out of services do in the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WCSD?</a:t>
            </a:r>
            <a:endParaRPr lang="en-US" b="1" i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942" y="1665962"/>
            <a:ext cx="4698957" cy="2430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4076" y="3880568"/>
            <a:ext cx="687823" cy="21544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714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We looked at the past three graduation cohorts to get some perspective</a:t>
            </a:r>
            <a:endParaRPr lang="en-US" sz="36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55633"/>
            <a:ext cx="8373649" cy="12112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Gathered and analyzed data to provide information.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   - Data obtained from the graduation data files.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62192"/>
              </p:ext>
            </p:extLst>
          </p:nvPr>
        </p:nvGraphicFramePr>
        <p:xfrm>
          <a:off x="728793" y="2866895"/>
          <a:ext cx="4218988" cy="2326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8834"/>
                <a:gridCol w="1227551"/>
                <a:gridCol w="1252603"/>
              </a:tblGrid>
              <a:tr h="722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</a:rPr>
                        <a:t>Graduation Cohort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</a:rPr>
                        <a:t>Total Students in Cohort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</a:rPr>
                        <a:t>Total EL Students Ever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2014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4,766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1309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2015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4,624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1436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4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4,711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 panose="02040503050406030204" pitchFamily="18" charset="0"/>
                        </a:rPr>
                        <a:t>1444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1428">
                <a:tc>
                  <a:txBody>
                    <a:bodyPr/>
                    <a:lstStyle/>
                    <a:p>
                      <a:pPr algn="ctr"/>
                      <a:endParaRPr lang="en-US" sz="16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14,101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</a:rPr>
                        <a:t>4,189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9863" y="3331923"/>
            <a:ext cx="2480155" cy="2492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3"/>
                </a:solidFill>
              </a:rPr>
              <a:t>30% </a:t>
            </a:r>
            <a:r>
              <a:rPr lang="en-US" sz="2600" dirty="0"/>
              <a:t>of </a:t>
            </a:r>
            <a:r>
              <a:rPr lang="en-US" sz="2600" dirty="0" smtClean="0"/>
              <a:t>the students in these </a:t>
            </a:r>
            <a:r>
              <a:rPr lang="en-US" sz="2600" dirty="0"/>
              <a:t>three cohorts were at one time classified as EL students.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803" y="4737981"/>
            <a:ext cx="907613" cy="59810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035463" y="4860099"/>
            <a:ext cx="826718" cy="1769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3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Of the students who ever received EL services (N=4,189), continuous enrollment was a major factor of student success.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730178"/>
              </p:ext>
            </p:extLst>
          </p:nvPr>
        </p:nvGraphicFramePr>
        <p:xfrm>
          <a:off x="591855" y="1981309"/>
          <a:ext cx="7960290" cy="3243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0848"/>
                <a:gridCol w="908168"/>
                <a:gridCol w="1151670"/>
                <a:gridCol w="967357"/>
                <a:gridCol w="1122247"/>
              </a:tblGrid>
              <a:tr h="43621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</a:rPr>
                        <a:t>EL Student Cohort Outcomes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48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</a:rPr>
                        <a:t>Students Not Continuously Enrolled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mbria" panose="02040503050406030204" pitchFamily="18" charset="0"/>
                        </a:rPr>
                        <a:t>Students Continuously Enrolled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3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</a:rPr>
                        <a:t>n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</a:rPr>
                        <a:t>n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en-US" sz="16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mbria" panose="02040503050406030204" pitchFamily="18" charset="0"/>
                        </a:rPr>
                        <a:t>Graduate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</a:rPr>
                        <a:t>872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mbria" panose="02040503050406030204" pitchFamily="18" charset="0"/>
                        </a:rPr>
                        <a:t>53%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1535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/>
                          <a:latin typeface="Cambria" panose="02040503050406030204" pitchFamily="18" charset="0"/>
                        </a:rPr>
                        <a:t>73%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235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mbria" panose="02040503050406030204" pitchFamily="18" charset="0"/>
                        </a:rPr>
                        <a:t>Nongrad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</a:rPr>
                        <a:t>787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mbria" panose="02040503050406030204" pitchFamily="18" charset="0"/>
                        </a:rPr>
                        <a:t>47%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572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/>
                          <a:latin typeface="Cambria" panose="02040503050406030204" pitchFamily="18" charset="0"/>
                        </a:rPr>
                        <a:t>27%</a:t>
                      </a:r>
                      <a:endParaRPr lang="en-US" sz="2000" b="1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235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</a:rPr>
                        <a:t>Transferred Out of the District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</a:rPr>
                        <a:t>423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235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mbria" panose="02040503050406030204" pitchFamily="18" charset="0"/>
                        </a:rPr>
                        <a:t>2082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mbria" panose="02040503050406030204" pitchFamily="18" charset="0"/>
                        </a:rPr>
                        <a:t>2107</a:t>
                      </a:r>
                      <a:endParaRPr lang="en-US" sz="20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7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e of Ed Revis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5WCSDtemp" id="{5A01230C-6D1C-4E91-B2E6-042F5350C4F6}" vid="{ACD288C8-C739-4652-A8A2-4F91F19A31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B5612C698ADA40A18C89794A592878" ma:contentTypeVersion="0" ma:contentTypeDescription="Create a new document." ma:contentTypeScope="" ma:versionID="dafa8d45c27c2defc0382c5a1b5dc8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86A354-A447-406B-9264-087AD8197113}"/>
</file>

<file path=customXml/itemProps2.xml><?xml version="1.0" encoding="utf-8"?>
<ds:datastoreItem xmlns:ds="http://schemas.openxmlformats.org/officeDocument/2006/customXml" ds:itemID="{544E13B4-1587-4D30-8B3F-BCCF569AAE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D88DDA-1F78-40B2-8CD9-9A96264F7C24}">
  <ds:schemaRefs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7facdb51-5a5c-4130-9ce7-d226f3f19c4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2015WCSDtemp</Template>
  <TotalTime>734</TotalTime>
  <Words>821</Words>
  <Application>Microsoft Office PowerPoint</Application>
  <PresentationFormat>On-screen Show (4:3)</PresentationFormat>
  <Paragraphs>213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Wingdings</vt:lpstr>
      <vt:lpstr>State of Ed Revised</vt:lpstr>
      <vt:lpstr>English Learner Students in WCSD</vt:lpstr>
      <vt:lpstr>Session Goals</vt:lpstr>
      <vt:lpstr>ELs in WCSD?</vt:lpstr>
      <vt:lpstr>The proportion of EL students in WCSD has increased over the last 10 years</vt:lpstr>
      <vt:lpstr>EL Population is Always Flowing</vt:lpstr>
      <vt:lpstr>Data Reporting of EL Student Graduation Rates</vt:lpstr>
      <vt:lpstr>Reporting on current students receiving EL services only provides part of the picture.</vt:lpstr>
      <vt:lpstr>We looked at the past three graduation cohorts to get some perspective</vt:lpstr>
      <vt:lpstr>Of the students who ever received EL services (N=4,189), continuous enrollment was a major factor of student success. </vt:lpstr>
      <vt:lpstr>We conducted an analysis on the 2,107 EL students who are continuously enrolled since Kindergarten</vt:lpstr>
      <vt:lpstr>Talking Points</vt:lpstr>
      <vt:lpstr>So when does this group of kids exit?</vt:lpstr>
      <vt:lpstr>PowerPoint Presentation</vt:lpstr>
      <vt:lpstr>PowerPoint Presentation</vt:lpstr>
      <vt:lpstr>Talking Points</vt:lpstr>
      <vt:lpstr>What Else Does the Graduation Data Tell Us?</vt:lpstr>
      <vt:lpstr>Cohort Outcomes by EL Exit Category</vt:lpstr>
      <vt:lpstr>PowerPoint Presentation</vt:lpstr>
      <vt:lpstr>Talking Points</vt:lpstr>
      <vt:lpstr>Conclusion</vt:lpstr>
    </vt:vector>
  </TitlesOfParts>
  <Company>Washoe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LaMarca, Paul</dc:creator>
  <cp:lastModifiedBy>Hall, Jan</cp:lastModifiedBy>
  <cp:revision>65</cp:revision>
  <cp:lastPrinted>2016-10-05T16:34:05Z</cp:lastPrinted>
  <dcterms:created xsi:type="dcterms:W3CDTF">2016-09-13T18:36:50Z</dcterms:created>
  <dcterms:modified xsi:type="dcterms:W3CDTF">2016-10-10T14:50:36Z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0x0101008BB5612C698ADA40A18C89794A592878</vt:lpwstr>
  </property>
</Properties>
</file>